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930" r:id="rId2"/>
    <p:sldId id="960" r:id="rId3"/>
    <p:sldId id="961" r:id="rId4"/>
    <p:sldId id="966" r:id="rId5"/>
    <p:sldId id="967" r:id="rId6"/>
    <p:sldId id="936" r:id="rId7"/>
    <p:sldId id="964" r:id="rId8"/>
    <p:sldId id="965" r:id="rId9"/>
    <p:sldId id="968" r:id="rId10"/>
    <p:sldId id="963" r:id="rId11"/>
    <p:sldId id="956" r:id="rId12"/>
    <p:sldId id="951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C00000"/>
    <a:srgbClr val="FF0000"/>
    <a:srgbClr val="166CB4"/>
    <a:srgbClr val="4F81BD"/>
    <a:srgbClr val="00CC00"/>
    <a:srgbClr val="3366CC"/>
    <a:srgbClr val="FF99FF"/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72" autoAdjust="0"/>
    <p:restoredTop sz="50000" autoAdjust="0"/>
  </p:normalViewPr>
  <p:slideViewPr>
    <p:cSldViewPr>
      <p:cViewPr varScale="1">
        <p:scale>
          <a:sx n="100" d="100"/>
          <a:sy n="100" d="100"/>
        </p:scale>
        <p:origin x="78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D37C57-AB99-4635-A05A-AE2967CFB4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094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D3B0310-AE55-4BD3-BA67-DC0F056683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49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2F37-4956-4212-AC52-BDC57764B1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38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90F7F-2E87-4154-BF04-5E4463423E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14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F8BBE-F225-42D7-AB06-5F01EB02CE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56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1C5F0-254C-48D5-A455-605E780F20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26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9D47-7CA0-4A25-8ABC-297FD8CAEA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91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243F5-589F-4335-9DA4-D6B4471163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58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47D09-113B-4129-8F08-D2B2417E6C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43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A491B-0ED5-4A56-B738-12C0C7EE66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1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86872" y="6337126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AC9C-4106-4C29-96DA-12358210AC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5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B6D13-239C-407F-B8CD-EDFD527FB4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36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862F6-5C4D-4317-A86D-F9D428C244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58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D46201-88C1-49F1-A414-887162EB3D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1772816"/>
            <a:ext cx="9144000" cy="1995424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827583" y="1916832"/>
            <a:ext cx="7416825" cy="18573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fr-FR" altLang="fr-FR" sz="3600" b="1" dirty="0">
              <a:solidFill>
                <a:schemeClr val="tx2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254471" y="4287366"/>
            <a:ext cx="6635058" cy="43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fr-FR" altLang="fr-FR" sz="1800" dirty="0">
                <a:ln w="3175">
                  <a:noFill/>
                </a:ln>
                <a:solidFill>
                  <a:srgbClr val="166CB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  <a:ea typeface="+mj-ea"/>
                <a:cs typeface="+mj-cs"/>
              </a:rPr>
              <a:t>1</a:t>
            </a:r>
            <a:r>
              <a:rPr lang="fr-FR" altLang="fr-FR" sz="1800" baseline="30000" dirty="0">
                <a:ln w="3175">
                  <a:noFill/>
                </a:ln>
                <a:solidFill>
                  <a:srgbClr val="166CB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  <a:ea typeface="+mj-ea"/>
                <a:cs typeface="+mj-cs"/>
              </a:rPr>
              <a:t>er</a:t>
            </a:r>
            <a:r>
              <a:rPr lang="fr-FR" altLang="fr-FR" sz="1800" dirty="0">
                <a:ln w="3175">
                  <a:noFill/>
                </a:ln>
                <a:solidFill>
                  <a:srgbClr val="166CB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  <a:ea typeface="+mj-ea"/>
                <a:cs typeface="+mj-cs"/>
              </a:rPr>
              <a:t> décembre 2020</a:t>
            </a:r>
          </a:p>
          <a:p>
            <a:pPr marL="0" indent="0" algn="ctr" eaLnBrk="1" hangingPunct="1">
              <a:buFontTx/>
              <a:buNone/>
            </a:pPr>
            <a:endParaRPr lang="fr-FR" altLang="fr-FR" sz="1800" dirty="0">
              <a:ln w="3175">
                <a:noFill/>
              </a:ln>
              <a:solidFill>
                <a:srgbClr val="166CB4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 Black" pitchFamily="34" charset="0"/>
              <a:ea typeface="+mj-ea"/>
              <a:cs typeface="+mj-cs"/>
            </a:endParaRPr>
          </a:p>
          <a:p>
            <a:pPr marL="0" indent="0" algn="ctr" eaLnBrk="1" hangingPunct="1">
              <a:buFontTx/>
              <a:buNone/>
            </a:pPr>
            <a:r>
              <a:rPr lang="fr-FR" altLang="fr-FR" sz="1800" dirty="0">
                <a:ln w="3175">
                  <a:noFill/>
                </a:ln>
                <a:solidFill>
                  <a:srgbClr val="166CB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  <a:ea typeface="+mj-ea"/>
                <a:cs typeface="+mj-cs"/>
              </a:rPr>
              <a:t>Centre Régional de Dépistage Néonatal</a:t>
            </a:r>
          </a:p>
          <a:p>
            <a:pPr marL="0" indent="0" algn="ctr" eaLnBrk="1" hangingPunct="1">
              <a:buFontTx/>
              <a:buNone/>
            </a:pPr>
            <a:r>
              <a:rPr lang="fr-FR" altLang="fr-FR" sz="1800" dirty="0">
                <a:ln w="3175">
                  <a:noFill/>
                </a:ln>
                <a:solidFill>
                  <a:srgbClr val="166CB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  <a:ea typeface="+mj-ea"/>
                <a:cs typeface="+mj-cs"/>
              </a:rPr>
              <a:t>De la </a:t>
            </a:r>
            <a:r>
              <a:rPr lang="fr-FR" altLang="fr-FR" sz="1800" dirty="0">
                <a:ln w="3175">
                  <a:noFill/>
                </a:ln>
                <a:solidFill>
                  <a:srgbClr val="166CB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highlight>
                  <a:srgbClr val="FFFF00"/>
                </a:highlight>
                <a:latin typeface="Arial Black" pitchFamily="34" charset="0"/>
                <a:ea typeface="+mj-ea"/>
                <a:cs typeface="+mj-cs"/>
              </a:rPr>
              <a:t>région XXXXXXX</a:t>
            </a:r>
          </a:p>
        </p:txBody>
      </p:sp>
      <p:sp>
        <p:nvSpPr>
          <p:cNvPr id="29" name="Titre 1"/>
          <p:cNvSpPr>
            <a:spLocks noGrp="1"/>
          </p:cNvSpPr>
          <p:nvPr/>
        </p:nvSpPr>
        <p:spPr>
          <a:xfrm>
            <a:off x="665429" y="203551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ln w="3175">
                  <a:noFill/>
                </a:ln>
                <a:solidFill>
                  <a:srgbClr val="166CB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bg1"/>
                </a:solidFill>
              </a:rPr>
              <a:t>Extension du programme national de Dépistage Néonatal </a:t>
            </a:r>
          </a:p>
          <a:p>
            <a:r>
              <a:rPr lang="fr-FR" sz="3200" dirty="0">
                <a:solidFill>
                  <a:schemeClr val="bg1"/>
                </a:solidFill>
              </a:rPr>
              <a:t>au déficit en MCAD</a:t>
            </a:r>
          </a:p>
        </p:txBody>
      </p:sp>
      <p:pic>
        <p:nvPicPr>
          <p:cNvPr id="1026" name="Picture 2" descr="P:\Dossiers Communs\Pôle Santé Publique et Produit de santé\CNCDN\Communication\Logos\Logos PNDN\logos-PNDN-fichiers\LogoCVL_zoom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2"/>
          <a:stretch/>
        </p:blipFill>
        <p:spPr bwMode="auto">
          <a:xfrm>
            <a:off x="3635896" y="116632"/>
            <a:ext cx="187220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6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4943" y="7616"/>
            <a:ext cx="9144000" cy="829096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51047" y="159023"/>
            <a:ext cx="8301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n w="3175"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  <a:ea typeface="+mj-ea"/>
                <a:cs typeface="+mj-cs"/>
              </a:rPr>
              <a:t>Réalisation du dépistage en MCAD</a:t>
            </a:r>
          </a:p>
        </p:txBody>
      </p:sp>
      <p:sp>
        <p:nvSpPr>
          <p:cNvPr id="5" name="AutoShape 2" descr="Biohospitalix on Twitter: &quot;Ici mon bébé. Waters Xevo TQD avec une pompe  quaternaire et une pompe binaire. C'est beau ce joujou. Ça vaut 300 k€ plus  30k€ de contrat de maintenance annuel.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57C63B5A-26BF-6945-A04B-CF0BCC100642}"/>
              </a:ext>
            </a:extLst>
          </p:cNvPr>
          <p:cNvSpPr txBox="1"/>
          <p:nvPr/>
        </p:nvSpPr>
        <p:spPr>
          <a:xfrm>
            <a:off x="1170948" y="6488667"/>
            <a:ext cx="6408712" cy="369332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Hospitalisation</a:t>
            </a:r>
            <a:r>
              <a:rPr lang="fr-FR" dirty="0">
                <a:solidFill>
                  <a:schemeClr val="bg1"/>
                </a:solidFill>
              </a:rPr>
              <a:t> (urgente si symptômes, sinon délai H24)</a:t>
            </a:r>
          </a:p>
        </p:txBody>
      </p:sp>
      <p:sp>
        <p:nvSpPr>
          <p:cNvPr id="30" name="Flèche vers le bas 29">
            <a:extLst>
              <a:ext uri="{FF2B5EF4-FFF2-40B4-BE49-F238E27FC236}">
                <a16:creationId xmlns:a16="http://schemas.microsoft.com/office/drawing/2014/main" xmlns="" id="{76180C0C-ED76-5947-AEB3-E9060E85AC8E}"/>
              </a:ext>
            </a:extLst>
          </p:cNvPr>
          <p:cNvSpPr/>
          <p:nvPr/>
        </p:nvSpPr>
        <p:spPr>
          <a:xfrm>
            <a:off x="8694686" y="443727"/>
            <a:ext cx="251572" cy="25037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xmlns="" id="{D3D8AD81-5F38-4D69-81BB-2D1260F15C07}"/>
              </a:ext>
            </a:extLst>
          </p:cNvPr>
          <p:cNvSpPr txBox="1">
            <a:spLocks/>
          </p:cNvSpPr>
          <p:nvPr/>
        </p:nvSpPr>
        <p:spPr bwMode="auto">
          <a:xfrm>
            <a:off x="8172399" y="244793"/>
            <a:ext cx="83240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A03FAC9C-4106-4C29-96DA-12358210AC60}" type="slidenum">
              <a:rPr lang="fr-FR" sz="1800" smtClean="0">
                <a:solidFill>
                  <a:schemeClr val="bg1"/>
                </a:solidFill>
                <a:latin typeface="Arial Black" panose="020B0A04020102020204" pitchFamily="34" charset="0"/>
              </a:rPr>
              <a:pPr>
                <a:defRPr/>
              </a:pPr>
              <a:t>10</a:t>
            </a:fld>
            <a:endParaRPr lang="fr-FR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B0B3DCE3-F347-4611-8785-D9609CFFC8AB}"/>
              </a:ext>
            </a:extLst>
          </p:cNvPr>
          <p:cNvSpPr txBox="1">
            <a:spLocks/>
          </p:cNvSpPr>
          <p:nvPr/>
        </p:nvSpPr>
        <p:spPr>
          <a:xfrm>
            <a:off x="323528" y="980728"/>
            <a:ext cx="8496944" cy="11521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b="1" kern="0" dirty="0">
                <a:solidFill>
                  <a:srgbClr val="166CB4"/>
                </a:solidFill>
              </a:rPr>
              <a:t>Information </a:t>
            </a:r>
            <a:r>
              <a:rPr lang="fr-FR" b="1" kern="0" dirty="0" smtClean="0">
                <a:solidFill>
                  <a:srgbClr val="166CB4"/>
                </a:solidFill>
              </a:rPr>
              <a:t>en </a:t>
            </a:r>
            <a:r>
              <a:rPr lang="fr-FR" b="1" kern="0" dirty="0">
                <a:solidFill>
                  <a:srgbClr val="166CB4"/>
                </a:solidFill>
              </a:rPr>
              <a:t>cas de résultats suspects</a:t>
            </a:r>
          </a:p>
        </p:txBody>
      </p:sp>
      <p:pic>
        <p:nvPicPr>
          <p:cNvPr id="10" name="Picture 11" descr="Résultat de recherche d'images pour &quot;centre de compétence maladies rares&quot;">
            <a:extLst>
              <a:ext uri="{FF2B5EF4-FFF2-40B4-BE49-F238E27FC236}">
                <a16:creationId xmlns:a16="http://schemas.microsoft.com/office/drawing/2014/main" xmlns="" id="{AFD6D8ED-36BF-47BA-8E12-6977D99F4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0" y="4729876"/>
            <a:ext cx="2497165" cy="9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C3AAD788-ABB6-4806-8A36-0D1D7316BC81}"/>
              </a:ext>
            </a:extLst>
          </p:cNvPr>
          <p:cNvSpPr txBox="1"/>
          <p:nvPr/>
        </p:nvSpPr>
        <p:spPr>
          <a:xfrm>
            <a:off x="323528" y="5631631"/>
            <a:ext cx="227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  <a:highlight>
                  <a:srgbClr val="FFFF00"/>
                </a:highlight>
              </a:rPr>
              <a:t>Insérer les noms des médecins concernés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02132B65-4C69-4E25-97AB-1F771BDB9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3" y="0"/>
            <a:ext cx="986543" cy="86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3AA8770C-5E90-4541-A44A-DCBDB674EDDD}"/>
              </a:ext>
            </a:extLst>
          </p:cNvPr>
          <p:cNvSpPr txBox="1"/>
          <p:nvPr/>
        </p:nvSpPr>
        <p:spPr>
          <a:xfrm>
            <a:off x="6937746" y="-2413187"/>
            <a:ext cx="3095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166CB4"/>
                </a:solidFill>
                <a:latin typeface="+mn-lt"/>
                <a:cs typeface="+mn-cs"/>
              </a:rPr>
              <a:t>Si résultat suspect lors du 1</a:t>
            </a:r>
            <a:r>
              <a:rPr lang="fr-FR" baseline="30000" dirty="0" smtClean="0">
                <a:solidFill>
                  <a:srgbClr val="166CB4"/>
                </a:solidFill>
                <a:latin typeface="+mn-lt"/>
                <a:cs typeface="+mn-cs"/>
              </a:rPr>
              <a:t>er</a:t>
            </a:r>
            <a:r>
              <a:rPr lang="fr-FR" dirty="0" smtClean="0">
                <a:solidFill>
                  <a:srgbClr val="166CB4"/>
                </a:solidFill>
                <a:latin typeface="+mn-lt"/>
                <a:cs typeface="+mn-cs"/>
              </a:rPr>
              <a:t> dos</a:t>
            </a:r>
            <a:endParaRPr lang="fr-FR" dirty="0">
              <a:solidFill>
                <a:srgbClr val="166CB4"/>
              </a:solidFill>
              <a:latin typeface="+mn-lt"/>
              <a:cs typeface="+mn-cs"/>
            </a:endParaRPr>
          </a:p>
          <a:p>
            <a:pPr algn="ctr"/>
            <a:r>
              <a:rPr lang="fr-FR" dirty="0">
                <a:solidFill>
                  <a:srgbClr val="166CB4"/>
                </a:solidFill>
                <a:latin typeface="+mn-lt"/>
                <a:cs typeface="+mn-cs"/>
              </a:rPr>
              <a:t>(1</a:t>
            </a:r>
            <a:r>
              <a:rPr lang="fr-FR" baseline="30000" dirty="0">
                <a:solidFill>
                  <a:srgbClr val="166CB4"/>
                </a:solidFill>
                <a:latin typeface="+mn-lt"/>
                <a:cs typeface="+mn-cs"/>
              </a:rPr>
              <a:t>er</a:t>
            </a:r>
            <a:r>
              <a:rPr lang="fr-FR" dirty="0">
                <a:solidFill>
                  <a:srgbClr val="166CB4"/>
                </a:solidFill>
                <a:latin typeface="+mn-lt"/>
                <a:cs typeface="+mn-cs"/>
              </a:rPr>
              <a:t> dosage + vérification)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70" y="1623656"/>
            <a:ext cx="4201426" cy="475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gauche 1"/>
          <p:cNvSpPr/>
          <p:nvPr/>
        </p:nvSpPr>
        <p:spPr bwMode="auto">
          <a:xfrm>
            <a:off x="2267744" y="5733256"/>
            <a:ext cx="864096" cy="288032"/>
          </a:xfrm>
          <a:prstGeom prst="leftArrow">
            <a:avLst/>
          </a:prstGeom>
          <a:gradFill rotWithShape="0">
            <a:gsLst>
              <a:gs pos="0">
                <a:srgbClr val="FFFFFF"/>
              </a:gs>
              <a:gs pos="100000">
                <a:srgbClr val="ED1313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lèche gauche 16"/>
          <p:cNvSpPr/>
          <p:nvPr/>
        </p:nvSpPr>
        <p:spPr bwMode="auto">
          <a:xfrm rot="16200000">
            <a:off x="1137888" y="6191174"/>
            <a:ext cx="396000" cy="288000"/>
          </a:xfrm>
          <a:prstGeom prst="leftArrow">
            <a:avLst/>
          </a:prstGeom>
          <a:gradFill rotWithShape="0">
            <a:gsLst>
              <a:gs pos="0">
                <a:srgbClr val="FFFFFF"/>
              </a:gs>
              <a:gs pos="100000">
                <a:srgbClr val="ED1313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18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1" grpId="0"/>
      <p:bldP spid="2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CF4C8DD-6B6C-48A7-B0BF-A5E6A46A25F8}"/>
              </a:ext>
            </a:extLst>
          </p:cNvPr>
          <p:cNvSpPr/>
          <p:nvPr/>
        </p:nvSpPr>
        <p:spPr>
          <a:xfrm>
            <a:off x="-14943" y="7616"/>
            <a:ext cx="9144000" cy="829096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5961" y="1091683"/>
            <a:ext cx="719941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altLang="fr-FR" sz="2400" b="1" dirty="0">
                <a:solidFill>
                  <a:srgbClr val="166CB4"/>
                </a:solidFill>
                <a:latin typeface="+mn-lt"/>
              </a:rPr>
              <a:t>Nouvelles recommandations de la HAS</a:t>
            </a:r>
          </a:p>
          <a:p>
            <a:pPr algn="ctr">
              <a:defRPr/>
            </a:pPr>
            <a:r>
              <a:rPr lang="fr-FR" altLang="fr-FR" sz="2000" dirty="0">
                <a:solidFill>
                  <a:srgbClr val="166CB4"/>
                </a:solidFill>
                <a:latin typeface="+mn-lt"/>
              </a:rPr>
              <a:t>Janvier 2020</a:t>
            </a:r>
          </a:p>
          <a:p>
            <a:pPr algn="ctr">
              <a:defRPr/>
            </a:pPr>
            <a:endParaRPr lang="fr-FR" altLang="fr-FR" sz="2000" dirty="0">
              <a:solidFill>
                <a:srgbClr val="166CB4"/>
              </a:solidFill>
              <a:latin typeface="+mn-lt"/>
            </a:endParaRPr>
          </a:p>
          <a:p>
            <a:pPr algn="ctr">
              <a:defRPr/>
            </a:pPr>
            <a:r>
              <a:rPr lang="fr-FR" altLang="fr-FR" sz="2000" dirty="0">
                <a:solidFill>
                  <a:srgbClr val="166CB4"/>
                </a:solidFill>
                <a:latin typeface="+mn-lt"/>
              </a:rPr>
              <a:t>Proposition d’ajout de 7 maladies</a:t>
            </a:r>
          </a:p>
          <a:p>
            <a:pPr algn="ctr">
              <a:defRPr/>
            </a:pPr>
            <a:endParaRPr lang="fr-FR" altLang="fr-FR" sz="2000" dirty="0">
              <a:solidFill>
                <a:srgbClr val="166CB4"/>
              </a:solidFill>
              <a:latin typeface="+mn-lt"/>
            </a:endParaRPr>
          </a:p>
          <a:p>
            <a:pPr algn="ctr">
              <a:defRPr/>
            </a:pPr>
            <a:endParaRPr lang="fr-FR" altLang="fr-FR" sz="2000" dirty="0">
              <a:solidFill>
                <a:srgbClr val="166CB4"/>
              </a:solidFill>
              <a:latin typeface="+mn-lt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994282" y="116632"/>
            <a:ext cx="8042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n w="3175"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  <a:ea typeface="+mj-ea"/>
                <a:cs typeface="+mj-cs"/>
              </a:rPr>
              <a:t>Perspectives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4904"/>
            <a:ext cx="4320480" cy="289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761315"/>
            <a:ext cx="6120680" cy="109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1">
            <a:extLst>
              <a:ext uri="{FF2B5EF4-FFF2-40B4-BE49-F238E27FC236}">
                <a16:creationId xmlns:a16="http://schemas.microsoft.com/office/drawing/2014/main" xmlns="" id="{DBCBE84D-3713-4B5F-8559-C51A32DE67BF}"/>
              </a:ext>
            </a:extLst>
          </p:cNvPr>
          <p:cNvSpPr txBox="1">
            <a:spLocks/>
          </p:cNvSpPr>
          <p:nvPr/>
        </p:nvSpPr>
        <p:spPr bwMode="auto">
          <a:xfrm>
            <a:off x="8172399" y="244793"/>
            <a:ext cx="83240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A03FAC9C-4106-4C29-96DA-12358210AC60}" type="slidenum">
              <a:rPr lang="fr-FR" sz="1800" smtClean="0">
                <a:solidFill>
                  <a:schemeClr val="bg1"/>
                </a:solidFill>
                <a:latin typeface="Arial Black" panose="020B0A04020102020204" pitchFamily="34" charset="0"/>
              </a:rPr>
              <a:pPr>
                <a:defRPr/>
              </a:pPr>
              <a:t>11</a:t>
            </a:fld>
            <a:endParaRPr lang="fr-FR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9D3D7A-6EDD-451E-B256-A1633B582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3" y="0"/>
            <a:ext cx="986543" cy="86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1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4943" y="7616"/>
            <a:ext cx="9144000" cy="829096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942" y="4673674"/>
            <a:ext cx="3291858" cy="18516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1185" y="3737570"/>
            <a:ext cx="67973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dirty="0">
                <a:solidFill>
                  <a:srgbClr val="166CB4"/>
                </a:solidFill>
                <a:latin typeface="Arial Black" panose="020B0A04020102020204" pitchFamily="34" charset="0"/>
              </a:rPr>
              <a:t>Merci de votre implication</a:t>
            </a:r>
          </a:p>
        </p:txBody>
      </p:sp>
      <p:sp>
        <p:nvSpPr>
          <p:cNvPr id="5" name="Espace réservé du numéro de diapositive 1">
            <a:extLst>
              <a:ext uri="{FF2B5EF4-FFF2-40B4-BE49-F238E27FC236}">
                <a16:creationId xmlns:a16="http://schemas.microsoft.com/office/drawing/2014/main" xmlns="" id="{55E668B7-81F8-4B63-ABF1-DDE3F7088A93}"/>
              </a:ext>
            </a:extLst>
          </p:cNvPr>
          <p:cNvSpPr txBox="1">
            <a:spLocks/>
          </p:cNvSpPr>
          <p:nvPr/>
        </p:nvSpPr>
        <p:spPr bwMode="auto">
          <a:xfrm>
            <a:off x="8172399" y="244793"/>
            <a:ext cx="83240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A03FAC9C-4106-4C29-96DA-12358210AC60}" type="slidenum">
              <a:rPr lang="fr-FR" sz="1800" smtClean="0">
                <a:solidFill>
                  <a:schemeClr val="bg1"/>
                </a:solidFill>
                <a:latin typeface="Arial Black" panose="020B0A04020102020204" pitchFamily="34" charset="0"/>
              </a:rPr>
              <a:pPr>
                <a:defRPr/>
              </a:pPr>
              <a:t>12</a:t>
            </a:fld>
            <a:endParaRPr lang="fr-FR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Signalisation droite 6">
            <a:extLst>
              <a:ext uri="{FF2B5EF4-FFF2-40B4-BE49-F238E27FC236}">
                <a16:creationId xmlns:a16="http://schemas.microsoft.com/office/drawing/2014/main" xmlns="" id="{1A8C5AF6-CAB3-4536-9942-C9C978B8F7A5}"/>
              </a:ext>
            </a:extLst>
          </p:cNvPr>
          <p:cNvSpPr/>
          <p:nvPr/>
        </p:nvSpPr>
        <p:spPr bwMode="auto">
          <a:xfrm>
            <a:off x="613780" y="1126485"/>
            <a:ext cx="8100000" cy="400110"/>
          </a:xfrm>
          <a:prstGeom prst="homePlat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CC48C87-577C-4365-9F96-C57C93568C96}"/>
              </a:ext>
            </a:extLst>
          </p:cNvPr>
          <p:cNvSpPr txBox="1"/>
          <p:nvPr/>
        </p:nvSpPr>
        <p:spPr>
          <a:xfrm>
            <a:off x="611560" y="1124744"/>
            <a:ext cx="8206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Démarrage du dépistage du déficit en MCAD le 1</a:t>
            </a:r>
            <a:r>
              <a:rPr lang="fr-FR" sz="2000" baseline="30000" dirty="0">
                <a:solidFill>
                  <a:schemeClr val="bg1"/>
                </a:solidFill>
              </a:rPr>
              <a:t>er</a:t>
            </a:r>
            <a:r>
              <a:rPr lang="fr-FR" sz="2000" dirty="0">
                <a:solidFill>
                  <a:schemeClr val="bg1"/>
                </a:solidFill>
              </a:rPr>
              <a:t> décembre 2020</a:t>
            </a:r>
          </a:p>
        </p:txBody>
      </p:sp>
      <p:sp>
        <p:nvSpPr>
          <p:cNvPr id="15" name="Signalisation droite 14">
            <a:extLst>
              <a:ext uri="{FF2B5EF4-FFF2-40B4-BE49-F238E27FC236}">
                <a16:creationId xmlns:a16="http://schemas.microsoft.com/office/drawing/2014/main" xmlns="" id="{C1287838-1E28-4B80-83D5-2CBFABC809A4}"/>
              </a:ext>
            </a:extLst>
          </p:cNvPr>
          <p:cNvSpPr/>
          <p:nvPr/>
        </p:nvSpPr>
        <p:spPr bwMode="auto">
          <a:xfrm>
            <a:off x="607368" y="1772816"/>
            <a:ext cx="7740000" cy="400110"/>
          </a:xfrm>
          <a:prstGeom prst="homePlat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EF30CDD4-9AB6-47C2-B28F-4657AF729572}"/>
              </a:ext>
            </a:extLst>
          </p:cNvPr>
          <p:cNvSpPr txBox="1"/>
          <p:nvPr/>
        </p:nvSpPr>
        <p:spPr>
          <a:xfrm>
            <a:off x="607368" y="1732746"/>
            <a:ext cx="806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Nouveau feuillet d’information à insérer dans le document J3</a:t>
            </a:r>
          </a:p>
        </p:txBody>
      </p:sp>
      <p:sp>
        <p:nvSpPr>
          <p:cNvPr id="19" name="Signalisation droite 6">
            <a:extLst>
              <a:ext uri="{FF2B5EF4-FFF2-40B4-BE49-F238E27FC236}">
                <a16:creationId xmlns:a16="http://schemas.microsoft.com/office/drawing/2014/main" xmlns="" id="{26889DB2-4942-4927-A1CE-8DED1A3ECB2E}"/>
              </a:ext>
            </a:extLst>
          </p:cNvPr>
          <p:cNvSpPr/>
          <p:nvPr/>
        </p:nvSpPr>
        <p:spPr bwMode="auto">
          <a:xfrm>
            <a:off x="607368" y="2420888"/>
            <a:ext cx="7380000" cy="400110"/>
          </a:xfrm>
          <a:prstGeom prst="homePlat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E01039A7-C52B-453B-B95D-FEB20DEDDEB6}"/>
              </a:ext>
            </a:extLst>
          </p:cNvPr>
          <p:cNvSpPr txBox="1"/>
          <p:nvPr/>
        </p:nvSpPr>
        <p:spPr>
          <a:xfrm>
            <a:off x="607368" y="2420888"/>
            <a:ext cx="6484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Même volume sanguin prélevé</a:t>
            </a:r>
          </a:p>
        </p:txBody>
      </p:sp>
      <p:sp>
        <p:nvSpPr>
          <p:cNvPr id="23" name="Signalisation droite 6">
            <a:extLst>
              <a:ext uri="{FF2B5EF4-FFF2-40B4-BE49-F238E27FC236}">
                <a16:creationId xmlns:a16="http://schemas.microsoft.com/office/drawing/2014/main" xmlns="" id="{BE12C5AD-53FF-4E84-9AED-1D3FF6DDC01C}"/>
              </a:ext>
            </a:extLst>
          </p:cNvPr>
          <p:cNvSpPr/>
          <p:nvPr/>
        </p:nvSpPr>
        <p:spPr bwMode="auto">
          <a:xfrm>
            <a:off x="607368" y="3075536"/>
            <a:ext cx="7020000" cy="400110"/>
          </a:xfrm>
          <a:prstGeom prst="homePlat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A31848A7-43D7-42A0-840C-704620E8A7AB}"/>
              </a:ext>
            </a:extLst>
          </p:cNvPr>
          <p:cNvSpPr txBox="1"/>
          <p:nvPr/>
        </p:nvSpPr>
        <p:spPr>
          <a:xfrm>
            <a:off x="607368" y="3075536"/>
            <a:ext cx="5404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Envoyer le buvard au CRDN sans délai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59E2C03C-2EB6-4A73-86C3-31E7B089E471}"/>
              </a:ext>
            </a:extLst>
          </p:cNvPr>
          <p:cNvSpPr txBox="1"/>
          <p:nvPr/>
        </p:nvSpPr>
        <p:spPr>
          <a:xfrm>
            <a:off x="994282" y="116632"/>
            <a:ext cx="8042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n w="3175"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  <a:ea typeface="+mj-ea"/>
                <a:cs typeface="+mj-cs"/>
              </a:rPr>
              <a:t>En résumé…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497F8564-91AF-49BB-98EC-CA32E56D5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3" y="0"/>
            <a:ext cx="986543" cy="86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2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16"/>
            <a:ext cx="9144000" cy="829096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51047" y="159023"/>
            <a:ext cx="8301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n w="3175"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  <a:ea typeface="+mj-ea"/>
                <a:cs typeface="+mj-cs"/>
              </a:rPr>
              <a:t>Extension du programme national</a:t>
            </a: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9" y="988119"/>
            <a:ext cx="3680451" cy="194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ignalisation droite 6"/>
          <p:cNvSpPr/>
          <p:nvPr/>
        </p:nvSpPr>
        <p:spPr bwMode="auto">
          <a:xfrm>
            <a:off x="469764" y="5765194"/>
            <a:ext cx="8066868" cy="400110"/>
          </a:xfrm>
          <a:prstGeom prst="homePlat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7544" y="5765194"/>
            <a:ext cx="8206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Démarrage du dépistage du déficit en MCAD le 1</a:t>
            </a:r>
            <a:r>
              <a:rPr lang="fr-FR" sz="2000" baseline="30000" dirty="0">
                <a:solidFill>
                  <a:schemeClr val="bg1"/>
                </a:solidFill>
              </a:rPr>
              <a:t>er</a:t>
            </a:r>
            <a:r>
              <a:rPr lang="fr-FR" sz="2000" dirty="0">
                <a:solidFill>
                  <a:schemeClr val="bg1"/>
                </a:solidFill>
              </a:rPr>
              <a:t> décembre 2020</a:t>
            </a:r>
          </a:p>
        </p:txBody>
      </p:sp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xmlns="" id="{02E0682E-F7E7-40C1-AC66-C6531381F59F}"/>
              </a:ext>
            </a:extLst>
          </p:cNvPr>
          <p:cNvSpPr txBox="1">
            <a:spLocks/>
          </p:cNvSpPr>
          <p:nvPr/>
        </p:nvSpPr>
        <p:spPr bwMode="auto">
          <a:xfrm>
            <a:off x="8172399" y="244793"/>
            <a:ext cx="83240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A03FAC9C-4106-4C29-96DA-12358210AC60}" type="slidenum">
              <a:rPr lang="fr-FR" sz="1800" smtClean="0">
                <a:solidFill>
                  <a:schemeClr val="bg1"/>
                </a:solidFill>
                <a:latin typeface="Arial Black" panose="020B0A04020102020204" pitchFamily="34" charset="0"/>
              </a:rPr>
              <a:pPr>
                <a:defRPr/>
              </a:pPr>
              <a:t>2</a:t>
            </a:fld>
            <a:endParaRPr lang="fr-FR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Espace réservé du contenu 6">
            <a:extLst>
              <a:ext uri="{FF2B5EF4-FFF2-40B4-BE49-F238E27FC236}">
                <a16:creationId xmlns:a16="http://schemas.microsoft.com/office/drawing/2014/main" xmlns="" id="{9804FBB6-0118-44AD-A75E-78AC308403EA}"/>
              </a:ext>
            </a:extLst>
          </p:cNvPr>
          <p:cNvSpPr txBox="1">
            <a:spLocks/>
          </p:cNvSpPr>
          <p:nvPr/>
        </p:nvSpPr>
        <p:spPr>
          <a:xfrm>
            <a:off x="4355977" y="946323"/>
            <a:ext cx="4648831" cy="11521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r-FR" sz="1800" b="1" kern="0" dirty="0">
                <a:solidFill>
                  <a:srgbClr val="166CB4"/>
                </a:solidFill>
              </a:rPr>
              <a:t>*MCAD : </a:t>
            </a:r>
          </a:p>
          <a:p>
            <a:pPr marL="0" indent="0">
              <a:buFontTx/>
              <a:buNone/>
            </a:pPr>
            <a:r>
              <a:rPr lang="fr-FR" sz="1800" b="1" kern="0" dirty="0">
                <a:solidFill>
                  <a:srgbClr val="166CB4"/>
                </a:solidFill>
              </a:rPr>
              <a:t>M</a:t>
            </a:r>
            <a:r>
              <a:rPr lang="fr-FR" sz="1800" kern="0" dirty="0">
                <a:solidFill>
                  <a:srgbClr val="166CB4"/>
                </a:solidFill>
              </a:rPr>
              <a:t>edium </a:t>
            </a:r>
            <a:r>
              <a:rPr lang="fr-FR" sz="1800" b="1" kern="0" dirty="0">
                <a:solidFill>
                  <a:srgbClr val="166CB4"/>
                </a:solidFill>
              </a:rPr>
              <a:t>C</a:t>
            </a:r>
            <a:r>
              <a:rPr lang="fr-FR" sz="1800" kern="0" dirty="0">
                <a:solidFill>
                  <a:srgbClr val="166CB4"/>
                </a:solidFill>
              </a:rPr>
              <a:t>hain </a:t>
            </a:r>
            <a:r>
              <a:rPr lang="fr-FR" sz="1800" b="1" kern="0" dirty="0">
                <a:solidFill>
                  <a:srgbClr val="166CB4"/>
                </a:solidFill>
              </a:rPr>
              <a:t>A</a:t>
            </a:r>
            <a:r>
              <a:rPr lang="fr-FR" sz="1800" dirty="0">
                <a:solidFill>
                  <a:srgbClr val="166CB4"/>
                </a:solidFill>
              </a:rPr>
              <a:t>cyl-coA </a:t>
            </a:r>
            <a:r>
              <a:rPr lang="fr-FR" sz="1800" b="1" kern="0" dirty="0" err="1">
                <a:solidFill>
                  <a:srgbClr val="166CB4"/>
                </a:solidFill>
              </a:rPr>
              <a:t>D</a:t>
            </a:r>
            <a:r>
              <a:rPr lang="fr-FR" sz="1800" dirty="0" err="1">
                <a:solidFill>
                  <a:srgbClr val="166CB4"/>
                </a:solidFill>
              </a:rPr>
              <a:t>ehydrogenase</a:t>
            </a:r>
            <a:endParaRPr lang="fr-FR" sz="1800" dirty="0">
              <a:solidFill>
                <a:srgbClr val="166CB4"/>
              </a:solidFill>
            </a:endParaRPr>
          </a:p>
          <a:p>
            <a:pPr marL="0" indent="0">
              <a:buFontTx/>
              <a:buNone/>
            </a:pPr>
            <a:r>
              <a:rPr lang="fr-FR" sz="1800" kern="0" dirty="0">
                <a:solidFill>
                  <a:srgbClr val="166CB4"/>
                </a:solidFill>
              </a:rPr>
              <a:t>Ou</a:t>
            </a:r>
          </a:p>
          <a:p>
            <a:pPr marL="0" indent="0">
              <a:buFontTx/>
              <a:buNone/>
            </a:pPr>
            <a:r>
              <a:rPr lang="fr-FR" sz="1800" b="1" kern="0" dirty="0">
                <a:solidFill>
                  <a:srgbClr val="166CB4"/>
                </a:solidFill>
              </a:rPr>
              <a:t>A</a:t>
            </a:r>
            <a:r>
              <a:rPr lang="fr-FR" sz="1800" dirty="0">
                <a:solidFill>
                  <a:srgbClr val="166CB4"/>
                </a:solidFill>
              </a:rPr>
              <a:t>cyl-coA </a:t>
            </a:r>
            <a:r>
              <a:rPr lang="fr-FR" sz="1800" b="1" kern="0" dirty="0">
                <a:solidFill>
                  <a:srgbClr val="166CB4"/>
                </a:solidFill>
              </a:rPr>
              <a:t>D</a:t>
            </a:r>
            <a:r>
              <a:rPr lang="fr-FR" sz="1800" dirty="0">
                <a:solidFill>
                  <a:srgbClr val="166CB4"/>
                </a:solidFill>
              </a:rPr>
              <a:t>éshydrogénase des acides gras à </a:t>
            </a:r>
            <a:r>
              <a:rPr lang="fr-FR" sz="1800" b="1" kern="0" dirty="0">
                <a:solidFill>
                  <a:srgbClr val="166CB4"/>
                </a:solidFill>
              </a:rPr>
              <a:t>C</a:t>
            </a:r>
            <a:r>
              <a:rPr lang="fr-FR" sz="1800" dirty="0">
                <a:solidFill>
                  <a:srgbClr val="166CB4"/>
                </a:solidFill>
              </a:rPr>
              <a:t>haîne </a:t>
            </a:r>
            <a:r>
              <a:rPr lang="fr-FR" sz="1800" b="1" kern="0" dirty="0">
                <a:solidFill>
                  <a:srgbClr val="166CB4"/>
                </a:solidFill>
              </a:rPr>
              <a:t>M</a:t>
            </a:r>
            <a:r>
              <a:rPr lang="fr-FR" sz="1800" dirty="0">
                <a:solidFill>
                  <a:srgbClr val="166CB4"/>
                </a:solidFill>
              </a:rPr>
              <a:t>oyenne</a:t>
            </a:r>
            <a:endParaRPr lang="fr-FR" sz="1800" b="1" kern="0" dirty="0">
              <a:solidFill>
                <a:srgbClr val="166CB4"/>
              </a:solidFill>
            </a:endParaRPr>
          </a:p>
          <a:p>
            <a:pPr marL="0" indent="0">
              <a:buFontTx/>
              <a:buNone/>
            </a:pPr>
            <a:endParaRPr lang="fr-FR" sz="1800" b="1" kern="0" dirty="0">
              <a:solidFill>
                <a:srgbClr val="166CB4"/>
              </a:solidFill>
            </a:endParaRPr>
          </a:p>
          <a:p>
            <a:pPr marL="0" indent="0">
              <a:buFontTx/>
              <a:buNone/>
            </a:pPr>
            <a:endParaRPr lang="fr-FR" sz="1800" b="1" kern="0" dirty="0">
              <a:solidFill>
                <a:srgbClr val="166CB4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4705C750-C3A8-40A4-BD90-00F82BD3B33D}"/>
              </a:ext>
            </a:extLst>
          </p:cNvPr>
          <p:cNvSpPr txBox="1"/>
          <p:nvPr/>
        </p:nvSpPr>
        <p:spPr>
          <a:xfrm>
            <a:off x="467544" y="6165304"/>
            <a:ext cx="820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66CB4"/>
                </a:solidFill>
                <a:latin typeface="+mn-lt"/>
                <a:cs typeface="+mn-cs"/>
              </a:rPr>
              <a:t>=&gt; Enfants nés à compter du 1</a:t>
            </a:r>
            <a:r>
              <a:rPr lang="fr-FR" baseline="30000" dirty="0">
                <a:solidFill>
                  <a:srgbClr val="166CB4"/>
                </a:solidFill>
                <a:latin typeface="+mn-lt"/>
                <a:cs typeface="+mn-cs"/>
              </a:rPr>
              <a:t>er</a:t>
            </a:r>
            <a:r>
              <a:rPr lang="fr-FR" dirty="0">
                <a:solidFill>
                  <a:srgbClr val="166CB4"/>
                </a:solidFill>
                <a:latin typeface="+mn-lt"/>
                <a:cs typeface="+mn-cs"/>
              </a:rPr>
              <a:t> décembre 2020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E0372223-288C-45AC-A53F-7BB8D82E8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3" y="0"/>
            <a:ext cx="986543" cy="86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" descr="Drapeau anglais - Union Jack plaque métal vintage décoration"/>
          <p:cNvSpPr>
            <a:spLocks noChangeAspect="1" noChangeArrowheads="1"/>
          </p:cNvSpPr>
          <p:nvPr/>
        </p:nvSpPr>
        <p:spPr bwMode="auto">
          <a:xfrm>
            <a:off x="63500" y="-136525"/>
            <a:ext cx="18573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26772" r="13851" b="24518"/>
          <a:stretch/>
        </p:blipFill>
        <p:spPr bwMode="auto">
          <a:xfrm>
            <a:off x="3963875" y="1317966"/>
            <a:ext cx="360041" cy="25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95" y="1990451"/>
            <a:ext cx="360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76" y="3068960"/>
            <a:ext cx="6532235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7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53322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-14943" y="7616"/>
            <a:ext cx="9144000" cy="829096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" name="Espace réservé du contenu 6"/>
          <p:cNvSpPr txBox="1">
            <a:spLocks/>
          </p:cNvSpPr>
          <p:nvPr/>
        </p:nvSpPr>
        <p:spPr>
          <a:xfrm>
            <a:off x="1115616" y="980728"/>
            <a:ext cx="6822393" cy="11521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fr-FR" b="1" kern="0" dirty="0">
                <a:solidFill>
                  <a:srgbClr val="4F81BD"/>
                </a:solidFill>
              </a:rPr>
              <a:t>Déficit en MCAD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64636" y="1628800"/>
            <a:ext cx="80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F81BD"/>
                </a:solidFill>
              </a:rPr>
              <a:t>Maladie héréditaire de l'oxydation des acides gras</a:t>
            </a:r>
            <a:endParaRPr lang="fr-FR" b="1" kern="0" dirty="0">
              <a:solidFill>
                <a:srgbClr val="4F81BD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51047" y="159023"/>
            <a:ext cx="8301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n w="3175"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  <a:ea typeface="+mj-ea"/>
                <a:cs typeface="+mj-cs"/>
              </a:rPr>
              <a:t>Le déficit en MCAD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878" y="3250345"/>
            <a:ext cx="3552781" cy="16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 rot="5556746" flipV="1">
            <a:off x="2885559" y="4644556"/>
            <a:ext cx="118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ym typeface="Wingdings"/>
              </a:rPr>
              <a:t></a:t>
            </a:r>
            <a:endParaRPr lang="fr-FR" sz="2800" dirty="0"/>
          </a:p>
        </p:txBody>
      </p:sp>
      <p:sp>
        <p:nvSpPr>
          <p:cNvPr id="16" name="Flèche courbée vers le bas 15"/>
          <p:cNvSpPr/>
          <p:nvPr/>
        </p:nvSpPr>
        <p:spPr bwMode="auto">
          <a:xfrm rot="3087182">
            <a:off x="4080933" y="5032180"/>
            <a:ext cx="1350150" cy="396044"/>
          </a:xfrm>
          <a:prstGeom prst="curvedDownArrow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756007" y="5881576"/>
            <a:ext cx="115200" cy="230677"/>
          </a:xfrm>
          <a:prstGeom prst="rect">
            <a:avLst/>
          </a:prstGeom>
          <a:solidFill>
            <a:srgbClr val="00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871207" y="5881576"/>
            <a:ext cx="115200" cy="230677"/>
          </a:xfrm>
          <a:prstGeom prst="rect">
            <a:avLst/>
          </a:prstGeom>
          <a:solidFill>
            <a:srgbClr val="00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986406" y="5881576"/>
            <a:ext cx="115200" cy="230677"/>
          </a:xfrm>
          <a:prstGeom prst="rect">
            <a:avLst/>
          </a:prstGeom>
          <a:solidFill>
            <a:srgbClr val="00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093222" y="5881576"/>
            <a:ext cx="115200" cy="230677"/>
          </a:xfrm>
          <a:prstGeom prst="rect">
            <a:avLst/>
          </a:prstGeom>
          <a:solidFill>
            <a:srgbClr val="00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208422" y="5881576"/>
            <a:ext cx="115200" cy="230677"/>
          </a:xfrm>
          <a:prstGeom prst="rect">
            <a:avLst/>
          </a:prstGeom>
          <a:solidFill>
            <a:srgbClr val="00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4756008" y="5881576"/>
            <a:ext cx="621269" cy="230677"/>
            <a:chOff x="5184583" y="5268506"/>
            <a:chExt cx="621269" cy="230677"/>
          </a:xfrm>
        </p:grpSpPr>
        <p:sp>
          <p:nvSpPr>
            <p:cNvPr id="19" name="Rectangle 18"/>
            <p:cNvSpPr/>
            <p:nvPr/>
          </p:nvSpPr>
          <p:spPr bwMode="auto">
            <a:xfrm>
              <a:off x="5760133" y="5329886"/>
              <a:ext cx="45719" cy="11533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184583" y="5268506"/>
              <a:ext cx="575549" cy="23067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2" name="Connecteur droit 11"/>
          <p:cNvCxnSpPr/>
          <p:nvPr/>
        </p:nvCxnSpPr>
        <p:spPr bwMode="auto">
          <a:xfrm flipH="1" flipV="1">
            <a:off x="3495353" y="4618134"/>
            <a:ext cx="576600" cy="360040"/>
          </a:xfrm>
          <a:prstGeom prst="line">
            <a:avLst/>
          </a:prstGeom>
          <a:gradFill rotWithShape="0">
            <a:gsLst>
              <a:gs pos="0">
                <a:srgbClr val="FFFFFF"/>
              </a:gs>
              <a:gs pos="100000">
                <a:srgbClr val="ED1313"/>
              </a:gs>
            </a:gsLst>
            <a:path path="rect">
              <a:fillToRect l="50000" t="50000" r="50000" b="50000"/>
            </a:path>
          </a:gra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7A8BC706-C8EE-4B61-B182-676D0AC9F84B}"/>
              </a:ext>
            </a:extLst>
          </p:cNvPr>
          <p:cNvSpPr txBox="1"/>
          <p:nvPr/>
        </p:nvSpPr>
        <p:spPr>
          <a:xfrm>
            <a:off x="305989" y="2204864"/>
            <a:ext cx="3298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166CB4"/>
                </a:solidFill>
              </a:rPr>
              <a:t>MCAD : </a:t>
            </a:r>
          </a:p>
          <a:p>
            <a:r>
              <a:rPr lang="fr-FR" dirty="0">
                <a:solidFill>
                  <a:srgbClr val="166CB4"/>
                </a:solidFill>
              </a:rPr>
              <a:t>Enzyme permettant d’oxyder les acide gras pour récupérer de l’énergie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95DEE26A-EAD3-4151-ABCF-24D2AB22714E}"/>
              </a:ext>
            </a:extLst>
          </p:cNvPr>
          <p:cNvSpPr txBox="1"/>
          <p:nvPr/>
        </p:nvSpPr>
        <p:spPr>
          <a:xfrm>
            <a:off x="5876120" y="2204864"/>
            <a:ext cx="3232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166CB4"/>
                </a:solidFill>
              </a:rPr>
              <a:t>En l’absence de MCAD : </a:t>
            </a:r>
            <a:r>
              <a:rPr lang="fr-FR" dirty="0">
                <a:solidFill>
                  <a:srgbClr val="166CB4"/>
                </a:solidFill>
              </a:rPr>
              <a:t>Incapacité de l’organisme à utiliser les acides gras comme source d’énergie</a:t>
            </a:r>
          </a:p>
        </p:txBody>
      </p:sp>
      <p:sp>
        <p:nvSpPr>
          <p:cNvPr id="10" name="Espace réservé du numéro de diapositive 1">
            <a:extLst>
              <a:ext uri="{FF2B5EF4-FFF2-40B4-BE49-F238E27FC236}">
                <a16:creationId xmlns:a16="http://schemas.microsoft.com/office/drawing/2014/main" xmlns="" id="{2394DC33-9BDD-414D-994C-9ED53FD15636}"/>
              </a:ext>
            </a:extLst>
          </p:cNvPr>
          <p:cNvSpPr txBox="1">
            <a:spLocks/>
          </p:cNvSpPr>
          <p:nvPr/>
        </p:nvSpPr>
        <p:spPr bwMode="auto">
          <a:xfrm>
            <a:off x="8172399" y="244793"/>
            <a:ext cx="83240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A03FAC9C-4106-4C29-96DA-12358210AC60}" type="slidenum">
              <a:rPr lang="fr-FR" sz="1800" smtClean="0">
                <a:solidFill>
                  <a:schemeClr val="bg1"/>
                </a:solidFill>
                <a:latin typeface="Arial Black" panose="020B0A04020102020204" pitchFamily="34" charset="0"/>
              </a:rPr>
              <a:pPr>
                <a:defRPr/>
              </a:pPr>
              <a:t>3</a:t>
            </a:fld>
            <a:endParaRPr lang="fr-FR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96EE41A4-67E0-4A78-8F2F-4E651D9F1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3" y="0"/>
            <a:ext cx="986543" cy="86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5876120" y="3500645"/>
            <a:ext cx="270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66CB4"/>
                </a:solidFill>
              </a:rPr>
              <a:t>Accumulation des acides gras </a:t>
            </a:r>
            <a:r>
              <a:rPr lang="fr-FR" dirty="0" smtClean="0">
                <a:solidFill>
                  <a:srgbClr val="166CB4"/>
                </a:solidFill>
              </a:rPr>
              <a:t>et de leurs conjugués = </a:t>
            </a:r>
            <a:r>
              <a:rPr lang="fr-FR" dirty="0">
                <a:solidFill>
                  <a:srgbClr val="166CB4"/>
                </a:solidFill>
              </a:rPr>
              <a:t>toxicité</a:t>
            </a: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5860592" y="5157192"/>
            <a:ext cx="2885424" cy="720080"/>
          </a:xfrm>
          <a:prstGeom prst="wedgeRoundRectCallout">
            <a:avLst>
              <a:gd name="adj1" fmla="val -43174"/>
              <a:gd name="adj2" fmla="val -122281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b="1" dirty="0" smtClean="0">
                <a:solidFill>
                  <a:srgbClr val="166CB4"/>
                </a:solidFill>
              </a:rPr>
              <a:t>Dépistage = dosage de l’</a:t>
            </a:r>
            <a:r>
              <a:rPr lang="fr-FR" b="1" dirty="0" err="1" smtClean="0">
                <a:solidFill>
                  <a:srgbClr val="166CB4"/>
                </a:solidFill>
              </a:rPr>
              <a:t>octanoylcarnitine</a:t>
            </a:r>
            <a:r>
              <a:rPr lang="fr-FR" b="1" dirty="0" smtClean="0">
                <a:solidFill>
                  <a:srgbClr val="166CB4"/>
                </a:solidFill>
              </a:rPr>
              <a:t> </a:t>
            </a:r>
            <a:r>
              <a:rPr lang="fr-FR" b="1" dirty="0">
                <a:solidFill>
                  <a:srgbClr val="166CB4"/>
                </a:solidFill>
              </a:rPr>
              <a:t>(C8</a:t>
            </a:r>
            <a:r>
              <a:rPr lang="fr-FR" b="1" dirty="0" smtClean="0">
                <a:solidFill>
                  <a:srgbClr val="166CB4"/>
                </a:solidFill>
              </a:rPr>
              <a:t>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4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53 0.02107 L 0.03351 -0.041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6" grpId="0" animBg="1"/>
      <p:bldP spid="20" grpId="0" animBg="1"/>
      <p:bldP spid="20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8" grpId="0"/>
      <p:bldP spid="9" grpId="0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1686512" y="2199296"/>
            <a:ext cx="691793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kern="0" dirty="0">
                <a:solidFill>
                  <a:srgbClr val="166CB4"/>
                </a:solidFill>
                <a:latin typeface="+mn-lt"/>
                <a:cs typeface="+mn-cs"/>
              </a:rPr>
              <a:t>Clinique :</a:t>
            </a:r>
          </a:p>
          <a:p>
            <a:endParaRPr lang="fr-FR" sz="1600" b="1" dirty="0">
              <a:solidFill>
                <a:srgbClr val="166CB4"/>
              </a:solidFill>
              <a:latin typeface="+mn-lt"/>
            </a:endParaRPr>
          </a:p>
          <a:p>
            <a:r>
              <a:rPr lang="fr-FR" dirty="0">
                <a:solidFill>
                  <a:srgbClr val="166CB4"/>
                </a:solidFill>
                <a:latin typeface="+mn-lt"/>
              </a:rPr>
              <a:t>Hypoglycémie</a:t>
            </a:r>
          </a:p>
          <a:p>
            <a:r>
              <a:rPr lang="fr-FR" dirty="0">
                <a:solidFill>
                  <a:srgbClr val="166CB4"/>
                </a:solidFill>
                <a:latin typeface="+mn-lt"/>
              </a:rPr>
              <a:t>     trouble du rythme cardiaque</a:t>
            </a:r>
          </a:p>
          <a:p>
            <a:r>
              <a:rPr lang="fr-FR" dirty="0">
                <a:solidFill>
                  <a:srgbClr val="166CB4"/>
                </a:solidFill>
                <a:latin typeface="+mn-lt"/>
              </a:rPr>
              <a:t>          léthargie</a:t>
            </a:r>
          </a:p>
          <a:p>
            <a:r>
              <a:rPr lang="fr-FR" dirty="0">
                <a:solidFill>
                  <a:srgbClr val="166CB4"/>
                </a:solidFill>
                <a:latin typeface="+mn-lt"/>
              </a:rPr>
              <a:t>	 convulsions</a:t>
            </a:r>
          </a:p>
          <a:p>
            <a:r>
              <a:rPr lang="fr-FR" dirty="0">
                <a:solidFill>
                  <a:srgbClr val="166CB4"/>
                </a:solidFill>
                <a:latin typeface="+mn-lt"/>
              </a:rPr>
              <a:t>	       coma</a:t>
            </a:r>
          </a:p>
          <a:p>
            <a:r>
              <a:rPr lang="fr-FR" dirty="0">
                <a:solidFill>
                  <a:srgbClr val="166CB4"/>
                </a:solidFill>
                <a:latin typeface="+mn-lt"/>
              </a:rPr>
              <a:t>	            décès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00175" y="43591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-14943" y="7616"/>
            <a:ext cx="9144000" cy="829096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03748" y="4941168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Risque de décompensation dès les premiers jours de vie</a:t>
            </a:r>
          </a:p>
        </p:txBody>
      </p:sp>
      <p:pic>
        <p:nvPicPr>
          <p:cNvPr id="12" name="Picture 3" descr="U:\MN\_PUBLIC\Photos labo\CRDN\IMG_45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r="14095"/>
          <a:stretch/>
        </p:blipFill>
        <p:spPr bwMode="auto">
          <a:xfrm>
            <a:off x="172223" y="2060848"/>
            <a:ext cx="1303433" cy="13400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A955329A-8F68-4732-8781-818FA7FCC898}"/>
              </a:ext>
            </a:extLst>
          </p:cNvPr>
          <p:cNvSpPr txBox="1"/>
          <p:nvPr/>
        </p:nvSpPr>
        <p:spPr>
          <a:xfrm>
            <a:off x="316241" y="5867980"/>
            <a:ext cx="84322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166CB4"/>
                </a:solidFill>
                <a:latin typeface="+mn-lt"/>
                <a:cs typeface="+mn-cs"/>
              </a:rPr>
              <a:t>Risque augmente lors d’un jeûne, en cas d’infection, de vomissements ou d’intervention chirurgicale</a:t>
            </a:r>
          </a:p>
        </p:txBody>
      </p:sp>
      <p:sp>
        <p:nvSpPr>
          <p:cNvPr id="16" name="Espace réservé du numéro de diapositive 1">
            <a:extLst>
              <a:ext uri="{FF2B5EF4-FFF2-40B4-BE49-F238E27FC236}">
                <a16:creationId xmlns:a16="http://schemas.microsoft.com/office/drawing/2014/main" xmlns="" id="{7BC47171-9020-4516-8350-3E48BE619229}"/>
              </a:ext>
            </a:extLst>
          </p:cNvPr>
          <p:cNvSpPr txBox="1">
            <a:spLocks/>
          </p:cNvSpPr>
          <p:nvPr/>
        </p:nvSpPr>
        <p:spPr bwMode="auto">
          <a:xfrm>
            <a:off x="8172399" y="244793"/>
            <a:ext cx="83240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A03FAC9C-4106-4C29-96DA-12358210AC60}" type="slidenum">
              <a:rPr lang="fr-FR" sz="1800" smtClean="0">
                <a:solidFill>
                  <a:schemeClr val="bg1"/>
                </a:solidFill>
                <a:latin typeface="Arial Black" panose="020B0A04020102020204" pitchFamily="34" charset="0"/>
              </a:rPr>
              <a:pPr>
                <a:defRPr/>
              </a:pPr>
              <a:t>4</a:t>
            </a:fld>
            <a:endParaRPr lang="fr-FR" sz="18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xmlns="" id="{D6C1F22D-9D8E-43A7-9FE6-4DE3919D2D8A}"/>
              </a:ext>
            </a:extLst>
          </p:cNvPr>
          <p:cNvSpPr txBox="1">
            <a:spLocks/>
          </p:cNvSpPr>
          <p:nvPr/>
        </p:nvSpPr>
        <p:spPr>
          <a:xfrm>
            <a:off x="1115616" y="980728"/>
            <a:ext cx="6822393" cy="11521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fr-FR" b="1" kern="0" dirty="0">
                <a:solidFill>
                  <a:srgbClr val="4F81BD"/>
                </a:solidFill>
              </a:rPr>
              <a:t>Déficit en MCAD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172749D1-7000-4329-AD64-CEA18A956FE0}"/>
              </a:ext>
            </a:extLst>
          </p:cNvPr>
          <p:cNvSpPr txBox="1"/>
          <p:nvPr/>
        </p:nvSpPr>
        <p:spPr>
          <a:xfrm>
            <a:off x="364636" y="1628800"/>
            <a:ext cx="80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F81BD"/>
                </a:solidFill>
              </a:rPr>
              <a:t>Maladie héréditaire de l'oxydation des acides gras</a:t>
            </a:r>
            <a:endParaRPr lang="fr-FR" b="1" kern="0" dirty="0">
              <a:solidFill>
                <a:srgbClr val="4F81BD"/>
              </a:solidFill>
            </a:endParaRPr>
          </a:p>
        </p:txBody>
      </p:sp>
      <p:sp>
        <p:nvSpPr>
          <p:cNvPr id="2" name="Bulle narrative : rectangle 1">
            <a:extLst>
              <a:ext uri="{FF2B5EF4-FFF2-40B4-BE49-F238E27FC236}">
                <a16:creationId xmlns:a16="http://schemas.microsoft.com/office/drawing/2014/main" xmlns="" id="{A37DA9E4-FA2E-4D0C-9E65-9C7D0AC3B41D}"/>
              </a:ext>
            </a:extLst>
          </p:cNvPr>
          <p:cNvSpPr/>
          <p:nvPr/>
        </p:nvSpPr>
        <p:spPr bwMode="auto">
          <a:xfrm>
            <a:off x="5508104" y="2708920"/>
            <a:ext cx="2885424" cy="720080"/>
          </a:xfrm>
          <a:prstGeom prst="wedgeRectCallout">
            <a:avLst>
              <a:gd name="adj1" fmla="val -60324"/>
              <a:gd name="adj2" fmla="val -2541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Touche ~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1 enfant / 20 000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5A71B3CD-C9D9-4D92-BF1A-276041AD90AB}"/>
              </a:ext>
            </a:extLst>
          </p:cNvPr>
          <p:cNvSpPr txBox="1"/>
          <p:nvPr/>
        </p:nvSpPr>
        <p:spPr>
          <a:xfrm>
            <a:off x="951047" y="159023"/>
            <a:ext cx="8301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n w="3175"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  <a:ea typeface="+mj-ea"/>
                <a:cs typeface="+mj-cs"/>
              </a:rPr>
              <a:t>Le déficit en MCAD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713C352F-A83C-45DE-B73C-FB692D882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3" y="0"/>
            <a:ext cx="986543" cy="86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94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1686512" y="2343312"/>
            <a:ext cx="6917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kern="0" dirty="0">
                <a:solidFill>
                  <a:srgbClr val="166CB4"/>
                </a:solidFill>
                <a:latin typeface="+mn-lt"/>
                <a:cs typeface="+mn-cs"/>
              </a:rPr>
              <a:t>Prise en charge si décompensation :</a:t>
            </a:r>
          </a:p>
          <a:p>
            <a:endParaRPr lang="fr-FR" sz="1600" b="1" dirty="0">
              <a:solidFill>
                <a:srgbClr val="166CB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4943" y="7616"/>
            <a:ext cx="9144000" cy="829096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12" name="Picture 3" descr="U:\MN\_PUBLIC\Photos labo\CRDN\IMG_45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r="14095"/>
          <a:stretch/>
        </p:blipFill>
        <p:spPr bwMode="auto">
          <a:xfrm>
            <a:off x="172223" y="2204864"/>
            <a:ext cx="1303433" cy="13400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ce réservé du numéro de diapositive 1">
            <a:extLst>
              <a:ext uri="{FF2B5EF4-FFF2-40B4-BE49-F238E27FC236}">
                <a16:creationId xmlns:a16="http://schemas.microsoft.com/office/drawing/2014/main" xmlns="" id="{7BC47171-9020-4516-8350-3E48BE619229}"/>
              </a:ext>
            </a:extLst>
          </p:cNvPr>
          <p:cNvSpPr txBox="1">
            <a:spLocks/>
          </p:cNvSpPr>
          <p:nvPr/>
        </p:nvSpPr>
        <p:spPr bwMode="auto">
          <a:xfrm>
            <a:off x="8172399" y="244793"/>
            <a:ext cx="83240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A03FAC9C-4106-4C29-96DA-12358210AC60}" type="slidenum">
              <a:rPr lang="fr-FR" sz="1800" smtClean="0">
                <a:solidFill>
                  <a:schemeClr val="bg1"/>
                </a:solidFill>
                <a:latin typeface="Arial Black" panose="020B0A04020102020204" pitchFamily="34" charset="0"/>
              </a:rPr>
              <a:pPr>
                <a:defRPr/>
              </a:pPr>
              <a:t>5</a:t>
            </a:fld>
            <a:endParaRPr lang="fr-FR" sz="18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76DBDC9F-5A85-4CDA-98BA-3BD155B0AD5E}"/>
              </a:ext>
            </a:extLst>
          </p:cNvPr>
          <p:cNvSpPr txBox="1"/>
          <p:nvPr/>
        </p:nvSpPr>
        <p:spPr>
          <a:xfrm>
            <a:off x="1686512" y="2936667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66CB4"/>
                </a:solidFill>
                <a:latin typeface="+mn-lt"/>
                <a:cs typeface="+mn-cs"/>
              </a:rPr>
              <a:t>Urgence thérapeutique :</a:t>
            </a:r>
          </a:p>
          <a:p>
            <a:r>
              <a:rPr lang="fr-FR" dirty="0">
                <a:solidFill>
                  <a:srgbClr val="166CB4"/>
                </a:solidFill>
                <a:latin typeface="+mn-lt"/>
                <a:cs typeface="+mn-cs"/>
              </a:rPr>
              <a:t>Sérum glucosé IV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1A558FD-1E82-47A5-BE8D-0F0380283E98}"/>
              </a:ext>
            </a:extLst>
          </p:cNvPr>
          <p:cNvSpPr txBox="1"/>
          <p:nvPr/>
        </p:nvSpPr>
        <p:spPr>
          <a:xfrm>
            <a:off x="1686512" y="4360587"/>
            <a:ext cx="6917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kern="0" dirty="0">
                <a:solidFill>
                  <a:srgbClr val="166CB4"/>
                </a:solidFill>
                <a:latin typeface="+mn-lt"/>
                <a:cs typeface="+mn-cs"/>
              </a:rPr>
              <a:t>Prévention :</a:t>
            </a:r>
          </a:p>
          <a:p>
            <a:endParaRPr lang="fr-FR" sz="1600" b="1" dirty="0">
              <a:solidFill>
                <a:srgbClr val="166CB4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BA2280D7-182B-45D5-8113-FA49EC05EE10}"/>
              </a:ext>
            </a:extLst>
          </p:cNvPr>
          <p:cNvSpPr txBox="1"/>
          <p:nvPr/>
        </p:nvSpPr>
        <p:spPr>
          <a:xfrm>
            <a:off x="1686511" y="4953942"/>
            <a:ext cx="7133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66CB4"/>
                </a:solidFill>
                <a:latin typeface="+mn-lt"/>
                <a:cs typeface="+mn-cs"/>
              </a:rPr>
              <a:t>Mesures diététiques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66CB4"/>
                </a:solidFill>
                <a:latin typeface="+mn-lt"/>
                <a:cs typeface="+mn-cs"/>
              </a:rPr>
              <a:t>Eviter les périodes de jeûne (réduire l’intervalle entre deux tétées)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66CB4"/>
                </a:solidFill>
                <a:latin typeface="+mn-lt"/>
                <a:cs typeface="+mn-cs"/>
              </a:rPr>
              <a:t>Augmenter les apports en sucre si risque de décompensation </a:t>
            </a:r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xmlns="" id="{DDF6A887-7370-4ADE-BC63-AD6BCF47BFE9}"/>
              </a:ext>
            </a:extLst>
          </p:cNvPr>
          <p:cNvSpPr txBox="1">
            <a:spLocks/>
          </p:cNvSpPr>
          <p:nvPr/>
        </p:nvSpPr>
        <p:spPr>
          <a:xfrm>
            <a:off x="1115616" y="980728"/>
            <a:ext cx="6822393" cy="11521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fr-FR" b="1" kern="0" dirty="0">
                <a:solidFill>
                  <a:srgbClr val="4F81BD"/>
                </a:solidFill>
              </a:rPr>
              <a:t>Déficit en MCAD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8AE627D-1A21-43EF-8041-C65997EB3BBF}"/>
              </a:ext>
            </a:extLst>
          </p:cNvPr>
          <p:cNvSpPr txBox="1"/>
          <p:nvPr/>
        </p:nvSpPr>
        <p:spPr>
          <a:xfrm>
            <a:off x="364636" y="1628800"/>
            <a:ext cx="80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F81BD"/>
                </a:solidFill>
              </a:rPr>
              <a:t>Maladie héréditaire de l'oxydation des acides gras</a:t>
            </a:r>
            <a:endParaRPr lang="fr-FR" b="1" kern="0" dirty="0">
              <a:solidFill>
                <a:srgbClr val="4F81BD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CE63FE4-4384-4C2A-8587-EDEDA34C20F3}"/>
              </a:ext>
            </a:extLst>
          </p:cNvPr>
          <p:cNvSpPr txBox="1"/>
          <p:nvPr/>
        </p:nvSpPr>
        <p:spPr>
          <a:xfrm>
            <a:off x="951047" y="159023"/>
            <a:ext cx="8301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n w="3175"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  <a:ea typeface="+mj-ea"/>
                <a:cs typeface="+mj-cs"/>
              </a:rPr>
              <a:t>Le déficit en MCAD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13BBF06D-293C-474F-AED4-1B8139BA0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3" y="0"/>
            <a:ext cx="986543" cy="86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2599690"/>
            <a:ext cx="7905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48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4943" y="7616"/>
            <a:ext cx="9144000" cy="829096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Flèche droite à entaille 5"/>
          <p:cNvSpPr/>
          <p:nvPr/>
        </p:nvSpPr>
        <p:spPr bwMode="auto">
          <a:xfrm flipH="1">
            <a:off x="4147861" y="2852936"/>
            <a:ext cx="792088" cy="216024"/>
          </a:xfrm>
          <a:prstGeom prst="notched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Signalisation droite 14"/>
          <p:cNvSpPr/>
          <p:nvPr/>
        </p:nvSpPr>
        <p:spPr bwMode="auto">
          <a:xfrm>
            <a:off x="469764" y="6269250"/>
            <a:ext cx="7846652" cy="400110"/>
          </a:xfrm>
          <a:prstGeom prst="homePlat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69764" y="6269250"/>
            <a:ext cx="806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Nouveau feuillet d’information à insérer dans le document J3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45" y="1691218"/>
            <a:ext cx="2106219" cy="372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76218"/>
            <a:ext cx="2190431" cy="434507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xmlns="" id="{647A3422-5D62-42C6-AD1E-7AFAE0D644F5}"/>
              </a:ext>
            </a:extLst>
          </p:cNvPr>
          <p:cNvSpPr txBox="1">
            <a:spLocks/>
          </p:cNvSpPr>
          <p:nvPr/>
        </p:nvSpPr>
        <p:spPr bwMode="auto">
          <a:xfrm>
            <a:off x="8172399" y="244793"/>
            <a:ext cx="83240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A03FAC9C-4106-4C29-96DA-12358210AC60}" type="slidenum">
              <a:rPr lang="fr-FR" sz="1800" smtClean="0">
                <a:solidFill>
                  <a:schemeClr val="bg1"/>
                </a:solidFill>
                <a:latin typeface="Arial Black" panose="020B0A04020102020204" pitchFamily="34" charset="0"/>
              </a:rPr>
              <a:pPr>
                <a:defRPr/>
              </a:pPr>
              <a:t>6</a:t>
            </a:fld>
            <a:endParaRPr lang="fr-FR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Espace réservé du contenu 6">
            <a:extLst>
              <a:ext uri="{FF2B5EF4-FFF2-40B4-BE49-F238E27FC236}">
                <a16:creationId xmlns:a16="http://schemas.microsoft.com/office/drawing/2014/main" xmlns="" id="{60736179-B894-4DA9-8461-15690372DD2A}"/>
              </a:ext>
            </a:extLst>
          </p:cNvPr>
          <p:cNvSpPr txBox="1">
            <a:spLocks/>
          </p:cNvSpPr>
          <p:nvPr/>
        </p:nvSpPr>
        <p:spPr>
          <a:xfrm>
            <a:off x="1115616" y="980728"/>
            <a:ext cx="6822393" cy="11521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b="1" kern="0" dirty="0">
                <a:solidFill>
                  <a:srgbClr val="166CB4"/>
                </a:solidFill>
              </a:rPr>
              <a:t>Document d’information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29FF1ED4-D1B6-4487-8AB2-044B77929CE8}"/>
              </a:ext>
            </a:extLst>
          </p:cNvPr>
          <p:cNvSpPr txBox="1"/>
          <p:nvPr/>
        </p:nvSpPr>
        <p:spPr>
          <a:xfrm>
            <a:off x="971601" y="159023"/>
            <a:ext cx="77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n w="3175"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  <a:ea typeface="+mj-ea"/>
                <a:cs typeface="+mj-cs"/>
              </a:rPr>
              <a:t>Quels changements au quotidien ?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AE339DE7-0E9C-4CFF-8CA7-38A1C4D14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3" y="0"/>
            <a:ext cx="986543" cy="86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48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-4.07407E-6 L -0.19896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2.96296E-6 L -0.2007 -0.005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gnalisation droite 6"/>
          <p:cNvSpPr/>
          <p:nvPr/>
        </p:nvSpPr>
        <p:spPr bwMode="auto">
          <a:xfrm>
            <a:off x="469764" y="5517232"/>
            <a:ext cx="7846652" cy="400110"/>
          </a:xfrm>
          <a:prstGeom prst="homePlat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4943" y="7616"/>
            <a:ext cx="9144000" cy="829096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7504" y="284523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7030A0"/>
                </a:solidFill>
              </a:rPr>
              <a:t>Phénylalanine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5410172" cy="276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lèche courbée vers le haut 11"/>
          <p:cNvSpPr/>
          <p:nvPr/>
        </p:nvSpPr>
        <p:spPr bwMode="auto">
          <a:xfrm rot="12019430">
            <a:off x="1950974" y="2416589"/>
            <a:ext cx="1686434" cy="293573"/>
          </a:xfrm>
          <a:prstGeom prst="curvedUpArrow">
            <a:avLst/>
          </a:prstGeom>
          <a:gradFill rotWithShape="0">
            <a:gsLst>
              <a:gs pos="0">
                <a:srgbClr val="FFFFFF"/>
              </a:gs>
              <a:gs pos="100000">
                <a:srgbClr val="ED1313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9764" y="5517232"/>
            <a:ext cx="806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Même volume sanguin prélevé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18501" t="29824" r="27744" b="60080"/>
          <a:stretch/>
        </p:blipFill>
        <p:spPr>
          <a:xfrm>
            <a:off x="35496" y="2460808"/>
            <a:ext cx="2736304" cy="3211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29327"/>
            <a:ext cx="2847801" cy="35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1">
            <a:extLst>
              <a:ext uri="{FF2B5EF4-FFF2-40B4-BE49-F238E27FC236}">
                <a16:creationId xmlns:a16="http://schemas.microsoft.com/office/drawing/2014/main" xmlns="" id="{A9E01669-7619-4E4A-92E5-6605E6631BDC}"/>
              </a:ext>
            </a:extLst>
          </p:cNvPr>
          <p:cNvSpPr txBox="1">
            <a:spLocks/>
          </p:cNvSpPr>
          <p:nvPr/>
        </p:nvSpPr>
        <p:spPr bwMode="auto">
          <a:xfrm>
            <a:off x="8172399" y="244793"/>
            <a:ext cx="83240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A03FAC9C-4106-4C29-96DA-12358210AC60}" type="slidenum">
              <a:rPr lang="fr-FR" sz="1800" smtClean="0">
                <a:solidFill>
                  <a:schemeClr val="bg1"/>
                </a:solidFill>
                <a:latin typeface="Arial Black" panose="020B0A04020102020204" pitchFamily="34" charset="0"/>
              </a:rPr>
              <a:pPr>
                <a:defRPr/>
              </a:pPr>
              <a:t>7</a:t>
            </a:fld>
            <a:endParaRPr lang="fr-FR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xmlns="" id="{A22E4EAC-6423-448A-B473-BF7D4DFB7D08}"/>
              </a:ext>
            </a:extLst>
          </p:cNvPr>
          <p:cNvSpPr txBox="1">
            <a:spLocks/>
          </p:cNvSpPr>
          <p:nvPr/>
        </p:nvSpPr>
        <p:spPr>
          <a:xfrm>
            <a:off x="1115616" y="980728"/>
            <a:ext cx="6822393" cy="11521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b="1" kern="0" dirty="0">
                <a:solidFill>
                  <a:srgbClr val="166CB4"/>
                </a:solidFill>
              </a:rPr>
              <a:t>Volume de sang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68DB1EBE-5E4F-4EBC-912E-4205D201410E}"/>
              </a:ext>
            </a:extLst>
          </p:cNvPr>
          <p:cNvSpPr txBox="1"/>
          <p:nvPr/>
        </p:nvSpPr>
        <p:spPr>
          <a:xfrm>
            <a:off x="469764" y="5085184"/>
            <a:ext cx="820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166CB4"/>
                </a:solidFill>
              </a:rPr>
              <a:t>Dosage simultané avec la phénylalanine =&gt; même tâche de sang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A26D045F-C8D0-4BF4-B326-BE318B9A2476}"/>
              </a:ext>
            </a:extLst>
          </p:cNvPr>
          <p:cNvSpPr txBox="1"/>
          <p:nvPr/>
        </p:nvSpPr>
        <p:spPr>
          <a:xfrm>
            <a:off x="107504" y="3923764"/>
            <a:ext cx="2664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 err="1">
                <a:solidFill>
                  <a:srgbClr val="002060"/>
                </a:solidFill>
              </a:rPr>
              <a:t>Octanoylcarnitine</a:t>
            </a:r>
            <a:r>
              <a:rPr lang="fr-FR" sz="1800" b="1" dirty="0">
                <a:solidFill>
                  <a:srgbClr val="002060"/>
                </a:solidFill>
              </a:rPr>
              <a:t> C8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6C5995FD-FFE4-45C6-81B9-86ABA0FDDF6A}"/>
              </a:ext>
            </a:extLst>
          </p:cNvPr>
          <p:cNvSpPr txBox="1"/>
          <p:nvPr/>
        </p:nvSpPr>
        <p:spPr>
          <a:xfrm>
            <a:off x="971600" y="32453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517812A7-90A9-4DEC-95C7-45A2ED98A2EF}"/>
              </a:ext>
            </a:extLst>
          </p:cNvPr>
          <p:cNvSpPr txBox="1"/>
          <p:nvPr/>
        </p:nvSpPr>
        <p:spPr>
          <a:xfrm>
            <a:off x="971601" y="159023"/>
            <a:ext cx="77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n w="3175"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  <a:ea typeface="+mj-ea"/>
                <a:cs typeface="+mj-cs"/>
              </a:rPr>
              <a:t>Quels changements au quotidien ?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4A0E26F5-1FDE-4757-8DA8-7E6CBA4F8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3" y="0"/>
            <a:ext cx="986543" cy="86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7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gnalisation droite 6"/>
          <p:cNvSpPr/>
          <p:nvPr/>
        </p:nvSpPr>
        <p:spPr bwMode="auto">
          <a:xfrm>
            <a:off x="469764" y="5273354"/>
            <a:ext cx="7846652" cy="400110"/>
          </a:xfrm>
          <a:prstGeom prst="homePlat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4943" y="7616"/>
            <a:ext cx="9144000" cy="829096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9764" y="5273354"/>
            <a:ext cx="806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Envoyer le buvard au CRDN sans délai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68" y="1604517"/>
            <a:ext cx="2686472" cy="137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C:\Users\mniv22\AppData\Local\Temp\IMG_47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22730" r="5334" b="21397"/>
          <a:stretch/>
        </p:blipFill>
        <p:spPr bwMode="auto">
          <a:xfrm>
            <a:off x="3138984" y="2977374"/>
            <a:ext cx="3213933" cy="153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:\Dossiers Communs\Pôle Santé Publique et Produit de santé\CNCDN\Communication\Logos\Logos PNDN\logos-PNDN-fichiers\LogoCVL_zoom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2"/>
          <a:stretch/>
        </p:blipFill>
        <p:spPr bwMode="auto">
          <a:xfrm>
            <a:off x="7092280" y="3042233"/>
            <a:ext cx="1872208" cy="12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467544" y="4829090"/>
            <a:ext cx="8316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166CB4"/>
                </a:solidFill>
              </a:rPr>
              <a:t>Risque de décompensation dès les premiers jours de vie =&gt;</a:t>
            </a:r>
          </a:p>
        </p:txBody>
      </p:sp>
      <p:sp>
        <p:nvSpPr>
          <p:cNvPr id="5" name="Espace réservé du numéro de diapositive 1">
            <a:extLst>
              <a:ext uri="{FF2B5EF4-FFF2-40B4-BE49-F238E27FC236}">
                <a16:creationId xmlns:a16="http://schemas.microsoft.com/office/drawing/2014/main" xmlns="" id="{00D8C3F8-2F47-4024-8133-321825D01566}"/>
              </a:ext>
            </a:extLst>
          </p:cNvPr>
          <p:cNvSpPr txBox="1">
            <a:spLocks/>
          </p:cNvSpPr>
          <p:nvPr/>
        </p:nvSpPr>
        <p:spPr bwMode="auto">
          <a:xfrm>
            <a:off x="8172399" y="244793"/>
            <a:ext cx="83240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A03FAC9C-4106-4C29-96DA-12358210AC60}" type="slidenum">
              <a:rPr lang="fr-FR" sz="1800" smtClean="0">
                <a:solidFill>
                  <a:schemeClr val="bg1"/>
                </a:solidFill>
                <a:latin typeface="Arial Black" panose="020B0A04020102020204" pitchFamily="34" charset="0"/>
              </a:rPr>
              <a:pPr>
                <a:defRPr/>
              </a:pPr>
              <a:t>8</a:t>
            </a:fld>
            <a:endParaRPr lang="fr-FR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Espace réservé du contenu 6">
            <a:extLst>
              <a:ext uri="{FF2B5EF4-FFF2-40B4-BE49-F238E27FC236}">
                <a16:creationId xmlns:a16="http://schemas.microsoft.com/office/drawing/2014/main" xmlns="" id="{9E76E4F8-5A71-4F43-8E09-2CE11CA37BBD}"/>
              </a:ext>
            </a:extLst>
          </p:cNvPr>
          <p:cNvSpPr txBox="1">
            <a:spLocks/>
          </p:cNvSpPr>
          <p:nvPr/>
        </p:nvSpPr>
        <p:spPr>
          <a:xfrm>
            <a:off x="1115616" y="980728"/>
            <a:ext cx="6822393" cy="11521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b="1" kern="0" dirty="0">
                <a:solidFill>
                  <a:srgbClr val="166CB4"/>
                </a:solidFill>
              </a:rPr>
              <a:t>Acheminement du buvard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812911B-28E2-4BC3-958B-6FC60CA55EE9}"/>
              </a:ext>
            </a:extLst>
          </p:cNvPr>
          <p:cNvSpPr txBox="1"/>
          <p:nvPr/>
        </p:nvSpPr>
        <p:spPr>
          <a:xfrm>
            <a:off x="7164288" y="4293096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FF0000"/>
                </a:solidFill>
                <a:highlight>
                  <a:srgbClr val="FFFF00"/>
                </a:highlight>
              </a:rPr>
              <a:t>Région XXXXXXXXXXXXXXXXX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A4F2394-4E23-4FAE-A159-F7DE30746BEC}"/>
              </a:ext>
            </a:extLst>
          </p:cNvPr>
          <p:cNvSpPr txBox="1"/>
          <p:nvPr/>
        </p:nvSpPr>
        <p:spPr>
          <a:xfrm>
            <a:off x="3131840" y="4508540"/>
            <a:ext cx="3221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  <a:highlight>
                  <a:srgbClr val="FFFF00"/>
                </a:highlight>
              </a:rPr>
              <a:t>Insérer le visuel de votre enveloppe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1F9CA61D-29DD-4CAA-99DE-C08FB960F0CF}"/>
              </a:ext>
            </a:extLst>
          </p:cNvPr>
          <p:cNvSpPr txBox="1"/>
          <p:nvPr/>
        </p:nvSpPr>
        <p:spPr>
          <a:xfrm>
            <a:off x="971601" y="159023"/>
            <a:ext cx="77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n w="3175"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  <a:ea typeface="+mj-ea"/>
                <a:cs typeface="+mj-cs"/>
              </a:rPr>
              <a:t>Quels changements au quotidien ?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3E56638B-C25E-46AD-B948-D06F2F2B4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3" y="0"/>
            <a:ext cx="986543" cy="86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2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93 L 0.1276 -0.04514 C 0.15434 -0.05625 0.18663 -0.05 0.21684 -0.03079 C 0.25087 -0.00926 0.27431 0.01898 0.28611 0.0544 L 0.3434 0.21342 " pathEditMode="relative" rAng="150000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14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23299 -0.0016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4943" y="7616"/>
            <a:ext cx="9144000" cy="829096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51047" y="159023"/>
            <a:ext cx="8301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n w="3175"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  <a:ea typeface="+mj-ea"/>
                <a:cs typeface="+mj-cs"/>
              </a:rPr>
              <a:t>Réalisation du dépistage en MCAD</a:t>
            </a:r>
          </a:p>
        </p:txBody>
      </p:sp>
      <p:sp>
        <p:nvSpPr>
          <p:cNvPr id="5" name="AutoShape 2" descr="Biohospitalix on Twitter: &quot;Ici mon bébé. Waters Xevo TQD avec une pompe  quaternaire et une pompe binaire. C'est beau ce joujou. Ça vaut 300 k€ plus  30k€ de contrat de maintenance annuel.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xmlns="" id="{D3D8AD81-5F38-4D69-81BB-2D1260F15C07}"/>
              </a:ext>
            </a:extLst>
          </p:cNvPr>
          <p:cNvSpPr txBox="1">
            <a:spLocks/>
          </p:cNvSpPr>
          <p:nvPr/>
        </p:nvSpPr>
        <p:spPr bwMode="auto">
          <a:xfrm>
            <a:off x="8172399" y="244793"/>
            <a:ext cx="83240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A03FAC9C-4106-4C29-96DA-12358210AC60}" type="slidenum">
              <a:rPr lang="fr-FR" sz="1800" smtClean="0">
                <a:solidFill>
                  <a:schemeClr val="bg1"/>
                </a:solidFill>
                <a:latin typeface="Arial Black" panose="020B0A04020102020204" pitchFamily="34" charset="0"/>
              </a:rPr>
              <a:pPr>
                <a:defRPr/>
              </a:pPr>
              <a:t>9</a:t>
            </a:fld>
            <a:endParaRPr lang="fr-FR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AE5FB38-61E0-4B21-9006-25786EB29F29}"/>
              </a:ext>
            </a:extLst>
          </p:cNvPr>
          <p:cNvSpPr txBox="1"/>
          <p:nvPr/>
        </p:nvSpPr>
        <p:spPr>
          <a:xfrm>
            <a:off x="89137" y="1336046"/>
            <a:ext cx="3221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  <a:highlight>
                  <a:srgbClr val="FFFF00"/>
                </a:highlight>
              </a:rPr>
              <a:t>Insérer les visuels de votre région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B0B3DCE3-F347-4611-8785-D9609CFFC8AB}"/>
              </a:ext>
            </a:extLst>
          </p:cNvPr>
          <p:cNvSpPr txBox="1">
            <a:spLocks/>
          </p:cNvSpPr>
          <p:nvPr/>
        </p:nvSpPr>
        <p:spPr>
          <a:xfrm>
            <a:off x="1115616" y="980728"/>
            <a:ext cx="6822393" cy="11521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b="1" kern="0" dirty="0">
                <a:solidFill>
                  <a:srgbClr val="166CB4"/>
                </a:solidFill>
              </a:rPr>
              <a:t>Les étapes au CRDN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8156D7D3-15A5-4987-9C91-F70E82D6FF1C}"/>
              </a:ext>
            </a:extLst>
          </p:cNvPr>
          <p:cNvSpPr txBox="1"/>
          <p:nvPr/>
        </p:nvSpPr>
        <p:spPr>
          <a:xfrm>
            <a:off x="722799" y="4785584"/>
            <a:ext cx="2036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166CB4"/>
                </a:solidFill>
                <a:latin typeface="+mn-lt"/>
              </a:rPr>
              <a:t>Réception &amp; Enregistrement</a:t>
            </a:r>
            <a:endParaRPr lang="fr-FR" sz="2000" dirty="0">
              <a:solidFill>
                <a:srgbClr val="166CB4"/>
              </a:solidFill>
              <a:latin typeface="+mn-lt"/>
            </a:endParaRPr>
          </a:p>
        </p:txBody>
      </p:sp>
      <p:sp>
        <p:nvSpPr>
          <p:cNvPr id="20" name="Pentagone 11">
            <a:extLst>
              <a:ext uri="{FF2B5EF4-FFF2-40B4-BE49-F238E27FC236}">
                <a16:creationId xmlns:a16="http://schemas.microsoft.com/office/drawing/2014/main" xmlns="" id="{69957FE7-D79A-4CFF-8ADA-2E20F2D4F896}"/>
              </a:ext>
            </a:extLst>
          </p:cNvPr>
          <p:cNvSpPr/>
          <p:nvPr/>
        </p:nvSpPr>
        <p:spPr bwMode="auto">
          <a:xfrm>
            <a:off x="552708" y="1700808"/>
            <a:ext cx="2376487" cy="720725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fr-FR" b="1" dirty="0">
                <a:solidFill>
                  <a:srgbClr val="002060"/>
                </a:solidFill>
              </a:rPr>
              <a:t>Pré-analytique</a:t>
            </a:r>
          </a:p>
        </p:txBody>
      </p:sp>
      <p:sp>
        <p:nvSpPr>
          <p:cNvPr id="21" name="Chevron 12">
            <a:extLst>
              <a:ext uri="{FF2B5EF4-FFF2-40B4-BE49-F238E27FC236}">
                <a16:creationId xmlns:a16="http://schemas.microsoft.com/office/drawing/2014/main" xmlns="" id="{7E6C5C27-D518-4AFC-81E3-DC0DFAE2FC6B}"/>
              </a:ext>
            </a:extLst>
          </p:cNvPr>
          <p:cNvSpPr/>
          <p:nvPr/>
        </p:nvSpPr>
        <p:spPr bwMode="auto">
          <a:xfrm>
            <a:off x="3347294" y="1700808"/>
            <a:ext cx="2232025" cy="720725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fr-FR" b="1" dirty="0">
                <a:solidFill>
                  <a:srgbClr val="002060"/>
                </a:solidFill>
              </a:rPr>
              <a:t>Analytique</a:t>
            </a:r>
          </a:p>
        </p:txBody>
      </p:sp>
      <p:sp>
        <p:nvSpPr>
          <p:cNvPr id="22" name="Chevron 13">
            <a:extLst>
              <a:ext uri="{FF2B5EF4-FFF2-40B4-BE49-F238E27FC236}">
                <a16:creationId xmlns:a16="http://schemas.microsoft.com/office/drawing/2014/main" xmlns="" id="{D225B164-F450-4F52-87F9-E02F8D412841}"/>
              </a:ext>
            </a:extLst>
          </p:cNvPr>
          <p:cNvSpPr/>
          <p:nvPr/>
        </p:nvSpPr>
        <p:spPr bwMode="auto">
          <a:xfrm>
            <a:off x="5976184" y="1700808"/>
            <a:ext cx="2881313" cy="720725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fr-FR" b="1" dirty="0">
                <a:solidFill>
                  <a:srgbClr val="002060"/>
                </a:solidFill>
              </a:rPr>
              <a:t>Post-analytique</a:t>
            </a:r>
          </a:p>
        </p:txBody>
      </p:sp>
      <p:pic>
        <p:nvPicPr>
          <p:cNvPr id="27" name="Picture 2" descr="U:\MN\_PUBLIC\Photos labo\GSP\Puncher.jpg">
            <a:extLst>
              <a:ext uri="{FF2B5EF4-FFF2-40B4-BE49-F238E27FC236}">
                <a16:creationId xmlns:a16="http://schemas.microsoft.com/office/drawing/2014/main" xmlns="" id="{71D7C70B-A068-4885-80A7-83ED33881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2" r="31034"/>
          <a:stretch/>
        </p:blipFill>
        <p:spPr bwMode="auto">
          <a:xfrm>
            <a:off x="3275856" y="2602266"/>
            <a:ext cx="1080000" cy="130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7616F1D0-BC53-4D73-8B91-00036519E864}"/>
              </a:ext>
            </a:extLst>
          </p:cNvPr>
          <p:cNvSpPr txBox="1"/>
          <p:nvPr/>
        </p:nvSpPr>
        <p:spPr>
          <a:xfrm>
            <a:off x="2266381" y="5565415"/>
            <a:ext cx="4393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166CB4"/>
                </a:solidFill>
                <a:latin typeface="+mn-lt"/>
              </a:rPr>
              <a:t>Perforation</a:t>
            </a:r>
          </a:p>
          <a:p>
            <a:pPr algn="ctr"/>
            <a:r>
              <a:rPr lang="fr-FR" sz="2000" dirty="0">
                <a:solidFill>
                  <a:srgbClr val="166CB4"/>
                </a:solidFill>
                <a:latin typeface="+mn-lt"/>
              </a:rPr>
              <a:t>Préparation des plaques</a:t>
            </a:r>
          </a:p>
          <a:p>
            <a:pPr algn="ctr"/>
            <a:r>
              <a:rPr lang="fr-FR" sz="2000" dirty="0">
                <a:solidFill>
                  <a:srgbClr val="166CB4"/>
                </a:solidFill>
                <a:latin typeface="+mn-lt"/>
              </a:rPr>
              <a:t>Analyse par spectrométrie de masse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C0688DF3-13FD-4CDE-A965-9BB6DFDB0BB1}"/>
              </a:ext>
            </a:extLst>
          </p:cNvPr>
          <p:cNvSpPr txBox="1"/>
          <p:nvPr/>
        </p:nvSpPr>
        <p:spPr>
          <a:xfrm>
            <a:off x="5907904" y="4140459"/>
            <a:ext cx="3017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166CB4"/>
                </a:solidFill>
                <a:latin typeface="+mn-lt"/>
              </a:rPr>
              <a:t>Validation des résultats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3AA8770C-5E90-4541-A44A-DCBDB674EDDD}"/>
              </a:ext>
            </a:extLst>
          </p:cNvPr>
          <p:cNvSpPr txBox="1"/>
          <p:nvPr/>
        </p:nvSpPr>
        <p:spPr>
          <a:xfrm>
            <a:off x="5869192" y="4510861"/>
            <a:ext cx="309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166CB4"/>
                </a:solidFill>
                <a:latin typeface="+mn-lt"/>
                <a:cs typeface="+mn-cs"/>
              </a:rPr>
              <a:t>Délai de rendu à J+1 </a:t>
            </a:r>
          </a:p>
          <a:p>
            <a:pPr algn="ctr"/>
            <a:r>
              <a:rPr lang="fr-FR" dirty="0">
                <a:solidFill>
                  <a:srgbClr val="166CB4"/>
                </a:solidFill>
                <a:latin typeface="+mn-lt"/>
                <a:cs typeface="+mn-cs"/>
              </a:rPr>
              <a:t>(1</a:t>
            </a:r>
            <a:r>
              <a:rPr lang="fr-FR" baseline="30000" dirty="0">
                <a:solidFill>
                  <a:srgbClr val="166CB4"/>
                </a:solidFill>
                <a:latin typeface="+mn-lt"/>
                <a:cs typeface="+mn-cs"/>
              </a:rPr>
              <a:t>er</a:t>
            </a:r>
            <a:r>
              <a:rPr lang="fr-FR" dirty="0">
                <a:solidFill>
                  <a:srgbClr val="166CB4"/>
                </a:solidFill>
                <a:latin typeface="+mn-lt"/>
                <a:cs typeface="+mn-cs"/>
              </a:rPr>
              <a:t> dosage + vérification)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59EE9BBB-8C5C-4DEB-8BDE-00F8CFD13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3" y="0"/>
            <a:ext cx="986543" cy="86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U:\MN\_PUBLIC\Dépistage Néo Natal CRDN\CRDN\vidéo\photos\Enregistrem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55508" y="3076159"/>
            <a:ext cx="1723447" cy="129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U:\MN\_PUBLIC\Dépistage Néo Natal CRDN\CRDN\vidéo\photos\Buvard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42"/>
          <a:stretch/>
        </p:blipFill>
        <p:spPr bwMode="auto">
          <a:xfrm rot="5400000">
            <a:off x="163357" y="2640488"/>
            <a:ext cx="1397876" cy="13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:\MN\_PUBLIC\Dépistage Néo Natal CRDN\CRDN\vidéo\photos\SM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4043192"/>
            <a:ext cx="197971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40" y="2602266"/>
            <a:ext cx="1980000" cy="132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U:\MN\_PUBLIC\Dépistage Néo Natal CRDN\CRDN\vidéo\photos\Plaque 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3"/>
          <a:stretch/>
        </p:blipFill>
        <p:spPr bwMode="auto">
          <a:xfrm>
            <a:off x="4428104" y="2588776"/>
            <a:ext cx="1080000" cy="131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2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FF"/>
            </a:gs>
            <a:gs pos="100000">
              <a:srgbClr val="ED1313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FF"/>
            </a:gs>
            <a:gs pos="100000">
              <a:srgbClr val="ED1313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12599</TotalTime>
  <Words>454</Words>
  <Application>Microsoft Office PowerPoint</Application>
  <PresentationFormat>Affichage à l'écran (4:3)</PresentationFormat>
  <Paragraphs>108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Wingdings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 des titres et travaux</dc:title>
  <dc:creator>Nutrition</dc:creator>
  <cp:lastModifiedBy>CALLUAUD Florence</cp:lastModifiedBy>
  <cp:revision>1159</cp:revision>
  <dcterms:created xsi:type="dcterms:W3CDTF">2008-05-10T15:22:09Z</dcterms:created>
  <dcterms:modified xsi:type="dcterms:W3CDTF">2020-11-20T16:42:49Z</dcterms:modified>
</cp:coreProperties>
</file>